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</p:sldIdLst>
  <p:sldSz cy="6858000" cx="12192000"/>
  <p:notesSz cx="6858000" cy="9144000"/>
  <p:embeddedFontLst>
    <p:embeddedFont>
      <p:font typeface="Roboto"/>
      <p:regular r:id="rId60"/>
      <p:bold r:id="rId61"/>
      <p:italic r:id="rId62"/>
      <p:boldItalic r:id="rId63"/>
    </p:embeddedFont>
    <p:embeddedFont>
      <p:font typeface="Garamond"/>
      <p:regular r:id="rId64"/>
      <p:bold r:id="rId65"/>
      <p:italic r:id="rId66"/>
      <p:boldItalic r:id="rId67"/>
    </p:embeddedFont>
    <p:embeddedFont>
      <p:font typeface="Lato"/>
      <p:regular r:id="rId68"/>
      <p:bold r:id="rId69"/>
      <p:italic r:id="rId70"/>
      <p:boldItalic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72" roundtripDataSignature="AMtx7mjNWZIlvKpQxoEmz6tbf1Rlw1sF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7FF40BC-B240-450F-A024-44FC3AB4B72E}">
  <a:tblStyle styleId="{77FF40BC-B240-450F-A024-44FC3AB4B72E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2" Type="http://customschemas.google.com/relationships/presentationmetadata" Target="meta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Lato-boldItalic.fntdata"/><Relationship Id="rId70" Type="http://schemas.openxmlformats.org/officeDocument/2006/relationships/font" Target="fonts/Lato-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-italic.fntdata"/><Relationship Id="rId61" Type="http://schemas.openxmlformats.org/officeDocument/2006/relationships/font" Target="fonts/Roboto-bold.fntdata"/><Relationship Id="rId20" Type="http://schemas.openxmlformats.org/officeDocument/2006/relationships/slide" Target="slides/slide14.xml"/><Relationship Id="rId64" Type="http://schemas.openxmlformats.org/officeDocument/2006/relationships/font" Target="fonts/Garamond-regular.fntdata"/><Relationship Id="rId63" Type="http://schemas.openxmlformats.org/officeDocument/2006/relationships/font" Target="fonts/Roboto-boldItalic.fntdata"/><Relationship Id="rId22" Type="http://schemas.openxmlformats.org/officeDocument/2006/relationships/slide" Target="slides/slide16.xml"/><Relationship Id="rId66" Type="http://schemas.openxmlformats.org/officeDocument/2006/relationships/font" Target="fonts/Garamond-italic.fntdata"/><Relationship Id="rId21" Type="http://schemas.openxmlformats.org/officeDocument/2006/relationships/slide" Target="slides/slide15.xml"/><Relationship Id="rId65" Type="http://schemas.openxmlformats.org/officeDocument/2006/relationships/font" Target="fonts/Garamond-bold.fntdata"/><Relationship Id="rId24" Type="http://schemas.openxmlformats.org/officeDocument/2006/relationships/slide" Target="slides/slide18.xml"/><Relationship Id="rId68" Type="http://schemas.openxmlformats.org/officeDocument/2006/relationships/font" Target="fonts/Lato-regular.fntdata"/><Relationship Id="rId23" Type="http://schemas.openxmlformats.org/officeDocument/2006/relationships/slide" Target="slides/slide17.xml"/><Relationship Id="rId67" Type="http://schemas.openxmlformats.org/officeDocument/2006/relationships/font" Target="fonts/Garamond-boldItalic.fntdata"/><Relationship Id="rId60" Type="http://schemas.openxmlformats.org/officeDocument/2006/relationships/font" Target="fonts/Roboto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Lato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jp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Abcd        1100            abc’d’         a’+b’+c+d   ----m12</a:t>
            </a:r>
            <a:endParaRPr/>
          </a:p>
        </p:txBody>
      </p:sp>
      <p:sp>
        <p:nvSpPr>
          <p:cNvPr id="165" name="Google Shape;165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EX OR ab”+a’b</a:t>
            </a:r>
            <a:endParaRPr/>
          </a:p>
        </p:txBody>
      </p:sp>
      <p:sp>
        <p:nvSpPr>
          <p:cNvPr id="124" name="Google Shape;12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A=1 b= 0 c=1       bc =0  a(bc)=0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 Ab=0  (ab)c=0</a:t>
            </a:r>
            <a:endParaRPr/>
          </a:p>
        </p:txBody>
      </p:sp>
      <p:sp>
        <p:nvSpPr>
          <p:cNvPr id="152" name="Google Shape;15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5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6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6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6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6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6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6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5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5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5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5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5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6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6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6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5" name="Google Shape;55;p6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6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6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6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6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6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5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Relationship Id="rId4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9.png"/><Relationship Id="rId4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Relationship Id="rId4" Type="http://schemas.openxmlformats.org/officeDocument/2006/relationships/image" Target="../media/image3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0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4.png"/><Relationship Id="rId4" Type="http://schemas.openxmlformats.org/officeDocument/2006/relationships/image" Target="../media/image3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6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1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9.jpg"/><Relationship Id="rId4" Type="http://schemas.openxmlformats.org/officeDocument/2006/relationships/image" Target="../media/image40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1.png"/><Relationship Id="rId4" Type="http://schemas.openxmlformats.org/officeDocument/2006/relationships/image" Target="../media/image48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47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6.png"/><Relationship Id="rId4" Type="http://schemas.openxmlformats.org/officeDocument/2006/relationships/image" Target="../media/image5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4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IN"/>
              <a:t>Unit 3</a:t>
            </a:r>
            <a:endParaRPr/>
          </a:p>
        </p:txBody>
      </p:sp>
      <p:sp>
        <p:nvSpPr>
          <p:cNvPr id="89" name="Google Shape;89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N" sz="1800">
                <a:latin typeface="Garamond"/>
                <a:ea typeface="Garamond"/>
                <a:cs typeface="Garamond"/>
                <a:sym typeface="Garamond"/>
              </a:rPr>
              <a:t>Combinational Logic Circuits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"/>
          <p:cNvSpPr txBox="1"/>
          <p:nvPr>
            <p:ph type="ctrTitle"/>
          </p:nvPr>
        </p:nvSpPr>
        <p:spPr>
          <a:xfrm>
            <a:off x="1524000" y="1687139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 of Product (SOP) </a:t>
            </a:r>
            <a:b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b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Product of Sum (POS)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Minterm and Maxterm</a:t>
            </a:r>
            <a:endParaRPr b="1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11"/>
          <p:cNvSpPr txBox="1"/>
          <p:nvPr/>
        </p:nvSpPr>
        <p:spPr>
          <a:xfrm>
            <a:off x="1277470" y="1412129"/>
            <a:ext cx="10206318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b="1"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minterm</a:t>
            </a:r>
            <a:r>
              <a:rPr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defined as the product term of n variables, in which each of the n variables will appear once either in its complemented or un-complemented form. 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b="1"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maxterm</a:t>
            </a:r>
            <a:r>
              <a:rPr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defined as the sum term of n variables, in which each of the n variables will appear once either in its complemented or un-complemented form.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14712" y="3119717"/>
            <a:ext cx="5934095" cy="2772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 of Product (SOP) Form</a:t>
            </a:r>
            <a:endParaRPr b="1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6" name="Google Shape;176;p12"/>
          <p:cNvSpPr txBox="1"/>
          <p:nvPr/>
        </p:nvSpPr>
        <p:spPr>
          <a:xfrm>
            <a:off x="1277470" y="1412129"/>
            <a:ext cx="10206318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Sum of Product form </a:t>
            </a: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 form of expression in Boolean algebra in which different product terms of inputs are being summed together. 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53012" y="2105025"/>
            <a:ext cx="2085975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05883" y="4854108"/>
            <a:ext cx="3189095" cy="4906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05883" y="5445871"/>
            <a:ext cx="3169936" cy="406402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2"/>
          <p:cNvSpPr/>
          <p:nvPr/>
        </p:nvSpPr>
        <p:spPr>
          <a:xfrm rot="1288799">
            <a:off x="7602175" y="4435832"/>
            <a:ext cx="2880122" cy="1157624"/>
          </a:xfrm>
          <a:prstGeom prst="wedgeEllipseCallout">
            <a:avLst>
              <a:gd fmla="val -37898" name="adj1"/>
              <a:gd fmla="val 86016" name="adj2"/>
            </a:avLst>
          </a:prstGeom>
          <a:gradFill>
            <a:gsLst>
              <a:gs pos="0">
                <a:srgbClr val="FFDC9B"/>
              </a:gs>
              <a:gs pos="50000">
                <a:srgbClr val="FFD68D"/>
              </a:gs>
              <a:gs pos="100000">
                <a:srgbClr val="FFD478"/>
              </a:gs>
            </a:gsLst>
            <a:lin ang="5400000" scaled="0"/>
          </a:gradFill>
          <a:ln cap="flat" cmpd="sng" w="9525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Canonical or Standard SOP form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3"/>
          <p:cNvSpPr txBox="1"/>
          <p:nvPr>
            <p:ph type="ctrTitle"/>
          </p:nvPr>
        </p:nvSpPr>
        <p:spPr>
          <a:xfrm>
            <a:off x="1979519" y="78475"/>
            <a:ext cx="9144000" cy="95548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Product of Sum (POS) Form</a:t>
            </a:r>
            <a:endParaRPr b="1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13"/>
          <p:cNvSpPr txBox="1"/>
          <p:nvPr/>
        </p:nvSpPr>
        <p:spPr>
          <a:xfrm>
            <a:off x="1277470" y="1412129"/>
            <a:ext cx="10206318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Product of Sum form </a:t>
            </a: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 form in which products of different sum terms of inputs are taken.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53012" y="2105025"/>
            <a:ext cx="2085975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26822" y="4658846"/>
            <a:ext cx="4387943" cy="536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32528" y="5296167"/>
            <a:ext cx="6511705" cy="52326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3"/>
          <p:cNvSpPr/>
          <p:nvPr/>
        </p:nvSpPr>
        <p:spPr>
          <a:xfrm rot="1288799">
            <a:off x="8493118" y="4177932"/>
            <a:ext cx="2880122" cy="1150086"/>
          </a:xfrm>
          <a:prstGeom prst="wedgeEllipseCallout">
            <a:avLst>
              <a:gd fmla="val -21708" name="adj1"/>
              <a:gd fmla="val 96448" name="adj2"/>
            </a:avLst>
          </a:prstGeom>
          <a:gradFill>
            <a:gsLst>
              <a:gs pos="0">
                <a:srgbClr val="FFDC9B"/>
              </a:gs>
              <a:gs pos="50000">
                <a:srgbClr val="FFD68D"/>
              </a:gs>
              <a:gs pos="100000">
                <a:srgbClr val="FFD478"/>
              </a:gs>
            </a:gsLst>
            <a:lin ang="5400000" scaled="0"/>
          </a:gradFill>
          <a:ln cap="flat" cmpd="sng" w="9525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Canonical or Standard POS form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4"/>
          <p:cNvSpPr txBox="1"/>
          <p:nvPr>
            <p:ph type="ctrTitle"/>
          </p:nvPr>
        </p:nvSpPr>
        <p:spPr>
          <a:xfrm>
            <a:off x="1979519" y="321796"/>
            <a:ext cx="9144000" cy="12791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Conversion from Minimal SOP to Canonical SOP Form</a:t>
            </a:r>
            <a:endParaRPr b="1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14"/>
          <p:cNvSpPr txBox="1"/>
          <p:nvPr/>
        </p:nvSpPr>
        <p:spPr>
          <a:xfrm>
            <a:off x="1277470" y="1412129"/>
            <a:ext cx="10206318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9" name="Google Shape;19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14612" y="2287960"/>
            <a:ext cx="6962775" cy="2524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4"/>
          <p:cNvSpPr/>
          <p:nvPr/>
        </p:nvSpPr>
        <p:spPr>
          <a:xfrm rot="1288799">
            <a:off x="1715800" y="3861634"/>
            <a:ext cx="2880122" cy="1150086"/>
          </a:xfrm>
          <a:prstGeom prst="wedgeEllipseCallout">
            <a:avLst>
              <a:gd fmla="val 33637" name="adj1"/>
              <a:gd fmla="val -110126" name="adj2"/>
            </a:avLst>
          </a:prstGeom>
          <a:gradFill>
            <a:gsLst>
              <a:gs pos="0">
                <a:srgbClr val="FFDC9B"/>
              </a:gs>
              <a:gs pos="50000">
                <a:srgbClr val="FFD68D"/>
              </a:gs>
              <a:gs pos="100000">
                <a:srgbClr val="FFD478"/>
              </a:gs>
            </a:gsLst>
            <a:lin ang="5400000" scaled="0"/>
          </a:gradFill>
          <a:ln cap="flat" cmpd="sng" w="9525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Missing input variables need to be multiplied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"/>
          <p:cNvSpPr txBox="1"/>
          <p:nvPr>
            <p:ph type="ctrTitle"/>
          </p:nvPr>
        </p:nvSpPr>
        <p:spPr>
          <a:xfrm>
            <a:off x="1979519" y="321796"/>
            <a:ext cx="9144000" cy="12791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Conversion from Minimal POS to Canonical POS Form</a:t>
            </a:r>
            <a:endParaRPr b="1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15"/>
          <p:cNvSpPr txBox="1"/>
          <p:nvPr/>
        </p:nvSpPr>
        <p:spPr>
          <a:xfrm>
            <a:off x="1277470" y="1412129"/>
            <a:ext cx="10206318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8" name="Google Shape;20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1696" y="2309775"/>
            <a:ext cx="1971116" cy="381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34590" y="2951165"/>
            <a:ext cx="5742175" cy="237566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5"/>
          <p:cNvSpPr/>
          <p:nvPr/>
        </p:nvSpPr>
        <p:spPr>
          <a:xfrm rot="1288799">
            <a:off x="1172025" y="4204125"/>
            <a:ext cx="2880122" cy="1150086"/>
          </a:xfrm>
          <a:prstGeom prst="wedgeEllipseCallout">
            <a:avLst>
              <a:gd fmla="val 38352" name="adj1"/>
              <a:gd fmla="val -124824" name="adj2"/>
            </a:avLst>
          </a:prstGeom>
          <a:gradFill>
            <a:gsLst>
              <a:gs pos="0">
                <a:srgbClr val="FFDC9B"/>
              </a:gs>
              <a:gs pos="50000">
                <a:srgbClr val="FFD68D"/>
              </a:gs>
              <a:gs pos="100000">
                <a:srgbClr val="FFD478"/>
              </a:gs>
            </a:gsLst>
            <a:lin ang="5400000" scaled="0"/>
          </a:gradFill>
          <a:ln cap="flat" cmpd="sng" w="9525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Missing input variables need to be added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6"/>
          <p:cNvSpPr txBox="1"/>
          <p:nvPr>
            <p:ph type="ctrTitle"/>
          </p:nvPr>
        </p:nvSpPr>
        <p:spPr>
          <a:xfrm>
            <a:off x="1979519" y="321796"/>
            <a:ext cx="9144000" cy="6732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Conversion of SOP to POS </a:t>
            </a:r>
            <a:endParaRPr b="1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16"/>
          <p:cNvSpPr/>
          <p:nvPr/>
        </p:nvSpPr>
        <p:spPr>
          <a:xfrm>
            <a:off x="1102659" y="1565244"/>
            <a:ext cx="1002086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convert the SOP form into POS form, first we should change the Σ to Π and then write the numeric indexes of missing variables of the given Boolean function.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" name="Google Shape;218;p16"/>
          <p:cNvSpPr/>
          <p:nvPr/>
        </p:nvSpPr>
        <p:spPr>
          <a:xfrm>
            <a:off x="1102659" y="2566376"/>
            <a:ext cx="9628094" cy="35086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2000" u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2400" u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 = ∑ </a:t>
            </a:r>
            <a:r>
              <a:rPr b="1" baseline="-25000" i="0" lang="en-IN" sz="2400" u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A, B, C </a:t>
            </a:r>
            <a:r>
              <a:rPr b="1" i="0" lang="en-IN" sz="2400" u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(0, 2, 3, 5, 7) = A’ B’ C’ + A B’ C’ + A B’ C + ABC’ + ABC </a:t>
            </a:r>
            <a:r>
              <a:rPr b="0" i="0" lang="en-IN" sz="2400" u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Note: writing the missing indexes of the terms i.e.,  1 - 001, 4 - 100 and 6 - 110. 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001 = (A + B + C’),  100 = (A’ + B + C),  110 = (A’ + B’ + C)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Hence,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 = Π </a:t>
            </a:r>
            <a:r>
              <a:rPr b="1" baseline="-25000"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A, B, C </a:t>
            </a:r>
            <a:r>
              <a:rPr b="1"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(1, 4, 6) = (A + B + C’) * (A’ + B + C) * (A’ + B’ + C)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"/>
          <p:cNvSpPr txBox="1"/>
          <p:nvPr>
            <p:ph type="ctrTitle"/>
          </p:nvPr>
        </p:nvSpPr>
        <p:spPr>
          <a:xfrm>
            <a:off x="1979519" y="15593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Conversion of POS to SOP</a:t>
            </a:r>
            <a:endParaRPr b="1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5" name="Google Shape;225;p17"/>
          <p:cNvSpPr/>
          <p:nvPr/>
        </p:nvSpPr>
        <p:spPr>
          <a:xfrm>
            <a:off x="1085570" y="1633161"/>
            <a:ext cx="1002086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convert the POS form into SOP form, first we should change the Π to Σ and then write the numeric indexes of missing variables of the given Boolean function.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6" name="Google Shape;226;p17"/>
          <p:cNvSpPr/>
          <p:nvPr/>
        </p:nvSpPr>
        <p:spPr>
          <a:xfrm>
            <a:off x="1085570" y="2576168"/>
            <a:ext cx="9878265" cy="3600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2000" u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 = Π </a:t>
            </a:r>
            <a:r>
              <a:rPr b="1" baseline="-25000"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A, B, C </a:t>
            </a:r>
            <a:r>
              <a:rPr b="1"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(2, 3, 5) = (A+B’+C) * (A+B’+C’) * (A’+B+C’)</a:t>
            </a:r>
            <a:r>
              <a:rPr b="1" i="0" lang="en-IN" sz="2400" u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Note: writing the missing indexes of the terms, 0 - 000, 1 - 001, 4 - 100, 6 - 110, and 7 - 111.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000 = A’ * B’ * C’, 001 = A’ * B’ * C, 100 = A * B’ * C’, 110 = A * B* C’, 111 = A * B * C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Hence,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 = Σ </a:t>
            </a:r>
            <a:r>
              <a:rPr b="1" baseline="-25000"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A, B, C </a:t>
            </a:r>
            <a:r>
              <a:rPr b="1"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(0, 1, 4, 6, 7) = (A’ * B’ * C’) + (A’ * B’ * C) + (A * B’ * C’) +     	(A * B* C’) + (A * B * C)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8"/>
          <p:cNvSpPr txBox="1"/>
          <p:nvPr>
            <p:ph type="ctrTitle"/>
          </p:nvPr>
        </p:nvSpPr>
        <p:spPr>
          <a:xfrm>
            <a:off x="1524000" y="1687139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6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Karnaugh Map (K-Map)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9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K-map</a:t>
            </a:r>
            <a:endParaRPr/>
          </a:p>
        </p:txBody>
      </p:sp>
      <p:sp>
        <p:nvSpPr>
          <p:cNvPr id="239" name="Google Shape;239;p19"/>
          <p:cNvSpPr txBox="1"/>
          <p:nvPr/>
        </p:nvSpPr>
        <p:spPr>
          <a:xfrm>
            <a:off x="1231380" y="1122363"/>
            <a:ext cx="10206318" cy="59093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K-Map is used to minimize the number of logic gates by minimizing the logical expression.</a:t>
            </a:r>
            <a:endParaRPr/>
          </a:p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minimization will reduce cost, complexity and power consumption.</a:t>
            </a:r>
            <a:endParaRPr/>
          </a:p>
          <a:p>
            <a:pPr indent="-28575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n-variable K-map has 2</a:t>
            </a:r>
            <a:r>
              <a:rPr baseline="30000"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 </a:t>
            </a:r>
            <a:r>
              <a:rPr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cells with each cell corresponding to an n-variable truth table value.</a:t>
            </a:r>
            <a:endParaRPr/>
          </a:p>
          <a:p>
            <a:pPr indent="-285750" lvl="1" marL="7429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IN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2 variable – 4 cells</a:t>
            </a:r>
            <a:endParaRPr/>
          </a:p>
          <a:p>
            <a:pPr indent="-285750" lvl="1" marL="7429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IN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3 variable – 8 cells</a:t>
            </a:r>
            <a:endParaRPr/>
          </a:p>
          <a:p>
            <a:pPr indent="-285750" lvl="1" marL="7429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IN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4 variable – 16 cells</a:t>
            </a:r>
            <a:endParaRPr/>
          </a:p>
          <a:p>
            <a:pPr indent="-28575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K-map cells are arranged such that adjacent cells correspond to truth rows that differ in only one bit position.</a:t>
            </a:r>
            <a:endParaRPr/>
          </a:p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4" name="Google Shape;94;p2"/>
          <p:cNvGraphicFramePr/>
          <p:nvPr/>
        </p:nvGraphicFramePr>
        <p:xfrm>
          <a:off x="605012" y="50330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{77FF40BC-B240-450F-A024-44FC3AB4B72E}</a:tableStyleId>
              </a:tblPr>
              <a:tblGrid>
                <a:gridCol w="5218750"/>
              </a:tblGrid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>
                          <a:solidFill>
                            <a:srgbClr val="FF0000"/>
                          </a:solidFill>
                        </a:rPr>
                        <a:t>Quine-McCluskey minimization technique</a:t>
                      </a:r>
                      <a:endParaRPr sz="2400" u="none" cap="none" strike="noStrike">
                        <a:solidFill>
                          <a:srgbClr val="FF0000"/>
                        </a:solidFill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>
                          <a:solidFill>
                            <a:srgbClr val="FF0000"/>
                          </a:solidFill>
                        </a:rPr>
                        <a:t>Introduction to Combinational Circuits </a:t>
                      </a:r>
                      <a:endParaRPr sz="2400" u="none" cap="none" strike="noStrike">
                        <a:solidFill>
                          <a:srgbClr val="FF0000"/>
                        </a:solidFill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</a:tbl>
          </a:graphicData>
        </a:graphic>
      </p:graphicFrame>
      <p:graphicFrame>
        <p:nvGraphicFramePr>
          <p:cNvPr id="95" name="Google Shape;95;p2"/>
          <p:cNvGraphicFramePr/>
          <p:nvPr/>
        </p:nvGraphicFramePr>
        <p:xfrm>
          <a:off x="605012" y="15145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{77FF40BC-B240-450F-A024-44FC3AB4B72E}</a:tableStyleId>
              </a:tblPr>
              <a:tblGrid>
                <a:gridCol w="5218750"/>
              </a:tblGrid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Multiplexer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Demultiplexer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</a:tbl>
          </a:graphicData>
        </a:graphic>
      </p:graphicFrame>
      <p:graphicFrame>
        <p:nvGraphicFramePr>
          <p:cNvPr id="96" name="Google Shape;96;p2"/>
          <p:cNvGraphicFramePr/>
          <p:nvPr/>
        </p:nvGraphicFramePr>
        <p:xfrm>
          <a:off x="605012" y="27237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{77FF40BC-B240-450F-A024-44FC3AB4B72E}</a:tableStyleId>
              </a:tblPr>
              <a:tblGrid>
                <a:gridCol w="5218750"/>
              </a:tblGrid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Decoder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Encoder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</a:tbl>
          </a:graphicData>
        </a:graphic>
      </p:graphicFrame>
      <p:graphicFrame>
        <p:nvGraphicFramePr>
          <p:cNvPr id="97" name="Google Shape;97;p2"/>
          <p:cNvGraphicFramePr/>
          <p:nvPr/>
        </p:nvGraphicFramePr>
        <p:xfrm>
          <a:off x="605012" y="445219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{77FF40BC-B240-450F-A024-44FC3AB4B72E}</a:tableStyleId>
              </a:tblPr>
              <a:tblGrid>
                <a:gridCol w="5218750"/>
              </a:tblGrid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Binary adder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Binary adder as subtractor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</a:tbl>
          </a:graphicData>
        </a:graphic>
      </p:graphicFrame>
      <p:graphicFrame>
        <p:nvGraphicFramePr>
          <p:cNvPr id="98" name="Google Shape;98;p2"/>
          <p:cNvGraphicFramePr/>
          <p:nvPr/>
        </p:nvGraphicFramePr>
        <p:xfrm>
          <a:off x="6096000" y="49037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{77FF40BC-B240-450F-A024-44FC3AB4B72E}</a:tableStyleId>
              </a:tblPr>
              <a:tblGrid>
                <a:gridCol w="5218750"/>
              </a:tblGrid>
              <a:tr h="17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Carry look ahead adder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  <a:tr h="165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Decimal adder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</a:tbl>
          </a:graphicData>
        </a:graphic>
      </p:graphicFrame>
      <p:graphicFrame>
        <p:nvGraphicFramePr>
          <p:cNvPr id="99" name="Google Shape;99;p2"/>
          <p:cNvGraphicFramePr/>
          <p:nvPr/>
        </p:nvGraphicFramePr>
        <p:xfrm>
          <a:off x="6096000" y="14786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{77FF40BC-B240-450F-A024-44FC3AB4B72E}</a:tableStyleId>
              </a:tblPr>
              <a:tblGrid>
                <a:gridCol w="5218750"/>
              </a:tblGrid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Magnitude Comparator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Problem solving session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</a:tbl>
          </a:graphicData>
        </a:graphic>
      </p:graphicFrame>
      <p:graphicFrame>
        <p:nvGraphicFramePr>
          <p:cNvPr id="100" name="Google Shape;100;p2"/>
          <p:cNvGraphicFramePr/>
          <p:nvPr/>
        </p:nvGraphicFramePr>
        <p:xfrm>
          <a:off x="6096000" y="27237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{77FF40BC-B240-450F-A024-44FC3AB4B72E}</a:tableStyleId>
              </a:tblPr>
              <a:tblGrid>
                <a:gridCol w="5218750"/>
              </a:tblGrid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Read –only Memory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  <a:tr h="2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Arithmetic Logic Unit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</a:tbl>
          </a:graphicData>
        </a:graphic>
      </p:graphicFrame>
      <p:graphicFrame>
        <p:nvGraphicFramePr>
          <p:cNvPr id="101" name="Google Shape;101;p2"/>
          <p:cNvGraphicFramePr/>
          <p:nvPr/>
        </p:nvGraphicFramePr>
        <p:xfrm>
          <a:off x="6171311" y="426277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{77FF40BC-B240-450F-A024-44FC3AB4B72E}</a:tableStyleId>
              </a:tblPr>
              <a:tblGrid>
                <a:gridCol w="5218750"/>
              </a:tblGrid>
              <a:tr h="3120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Programmable Logic Arrays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  <a:tr h="3120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HDL Gate and Data Flow modeling 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  <a:tr h="624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HDL Behavioral modeling </a:t>
                      </a:r>
                      <a:endParaRPr sz="2400"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cap="none" strike="noStrike"/>
                        <a:t> </a:t>
                      </a:r>
                      <a:endParaRPr sz="2400" u="none" cap="none" strike="noStrike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T="0" marB="0" marR="17775" marL="17775" anchor="ctr"/>
                </a:tc>
              </a:tr>
            </a:tbl>
          </a:graphicData>
        </a:graphic>
      </p:graphicFrame>
      <p:sp>
        <p:nvSpPr>
          <p:cNvPr id="102" name="Google Shape;102;p2"/>
          <p:cNvSpPr/>
          <p:nvPr/>
        </p:nvSpPr>
        <p:spPr>
          <a:xfrm>
            <a:off x="390617" y="381740"/>
            <a:ext cx="11390051" cy="5743852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b="1" lang="en-IN" sz="4400">
                <a:solidFill>
                  <a:srgbClr val="FF0000"/>
                </a:solidFill>
              </a:rPr>
              <a:t>2 variables K-Map </a:t>
            </a:r>
            <a:endParaRPr b="1" sz="44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6" name="Google Shape;24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75170" y="1139447"/>
            <a:ext cx="2228290" cy="1646568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0"/>
          <p:cNvSpPr txBox="1"/>
          <p:nvPr/>
        </p:nvSpPr>
        <p:spPr>
          <a:xfrm>
            <a:off x="1979519" y="2780407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b="1" lang="en-IN" sz="4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3 variables K-Map </a:t>
            </a:r>
            <a:endParaRPr b="1" sz="44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8" name="Google Shape;24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07847" y="3655965"/>
            <a:ext cx="4138611" cy="2183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b="1" lang="en-IN" sz="4400">
                <a:solidFill>
                  <a:srgbClr val="FF0000"/>
                </a:solidFill>
              </a:rPr>
              <a:t>4 variables K-Map </a:t>
            </a:r>
            <a:endParaRPr b="1" sz="44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5" name="Google Shape;25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5569" y="2003612"/>
            <a:ext cx="37719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K-map Rules</a:t>
            </a:r>
            <a:endParaRPr/>
          </a:p>
        </p:txBody>
      </p:sp>
      <p:pic>
        <p:nvPicPr>
          <p:cNvPr id="262" name="Google Shape;26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2904" y="1454081"/>
            <a:ext cx="6077230" cy="3718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K-map Rules</a:t>
            </a:r>
            <a:endParaRPr/>
          </a:p>
        </p:txBody>
      </p:sp>
      <p:pic>
        <p:nvPicPr>
          <p:cNvPr id="269" name="Google Shape;26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9934" y="1515018"/>
            <a:ext cx="7123584" cy="42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86953" y="2162174"/>
            <a:ext cx="6326565" cy="3359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K-map Rules</a:t>
            </a:r>
            <a:endParaRPr/>
          </a:p>
        </p:txBody>
      </p:sp>
      <p:pic>
        <p:nvPicPr>
          <p:cNvPr id="277" name="Google Shape;27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99777" y="1292716"/>
            <a:ext cx="6903484" cy="2956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99777" y="4417218"/>
            <a:ext cx="5338482" cy="1939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5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K-map Rules</a:t>
            </a:r>
            <a:endParaRPr/>
          </a:p>
        </p:txBody>
      </p:sp>
      <p:pic>
        <p:nvPicPr>
          <p:cNvPr id="285" name="Google Shape;28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33166" y="1454082"/>
            <a:ext cx="6508376" cy="4149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K-map Rules</a:t>
            </a:r>
            <a:endParaRPr/>
          </a:p>
        </p:txBody>
      </p:sp>
      <p:pic>
        <p:nvPicPr>
          <p:cNvPr id="292" name="Google Shape;29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56986" y="1559859"/>
            <a:ext cx="7072813" cy="35980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 1</a:t>
            </a:r>
            <a:endParaRPr/>
          </a:p>
        </p:txBody>
      </p:sp>
      <p:sp>
        <p:nvSpPr>
          <p:cNvPr id="299" name="Google Shape;299;p27"/>
          <p:cNvSpPr/>
          <p:nvPr/>
        </p:nvSpPr>
        <p:spPr>
          <a:xfrm>
            <a:off x="1169895" y="1084749"/>
            <a:ext cx="1052904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given minterms, find the </a:t>
            </a:r>
            <a:r>
              <a:rPr lang="en-I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reduced logical expression using K-Map    </a:t>
            </a:r>
            <a:r>
              <a:rPr b="1" i="0" lang="en-IN" sz="200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Z= ∑</a:t>
            </a:r>
            <a:r>
              <a:rPr b="1" baseline="-25000" i="0" lang="en-IN" sz="200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A,B,C</a:t>
            </a:r>
            <a:r>
              <a:rPr b="1" i="0" lang="en-IN" sz="200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(1,3,6,7)</a:t>
            </a:r>
            <a:endParaRPr b="1"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0" name="Google Shape;30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00755" y="1484859"/>
            <a:ext cx="4590489" cy="3437578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7"/>
          <p:cNvSpPr/>
          <p:nvPr/>
        </p:nvSpPr>
        <p:spPr>
          <a:xfrm>
            <a:off x="5137045" y="5284933"/>
            <a:ext cx="212801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280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 Z= A’C+AB</a:t>
            </a:r>
            <a:endParaRPr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7"/>
          <p:cNvSpPr/>
          <p:nvPr/>
        </p:nvSpPr>
        <p:spPr>
          <a:xfrm>
            <a:off x="989759" y="3971958"/>
            <a:ext cx="3157257" cy="1667436"/>
          </a:xfrm>
          <a:prstGeom prst="wedgeEllipseCallout">
            <a:avLst>
              <a:gd fmla="val 84367" name="adj1"/>
              <a:gd fmla="val -109274" name="adj2"/>
            </a:avLst>
          </a:prstGeom>
          <a:gradFill>
            <a:gsLst>
              <a:gs pos="0">
                <a:srgbClr val="FFDC9B"/>
              </a:gs>
              <a:gs pos="50000">
                <a:srgbClr val="FFD68D"/>
              </a:gs>
              <a:gs pos="100000">
                <a:srgbClr val="FFD478"/>
              </a:gs>
            </a:gsLst>
            <a:lin ang="5400000" scaled="0"/>
          </a:gradFill>
          <a:ln cap="flat" cmpd="sng" w="9525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 </a:t>
            </a:r>
            <a:r>
              <a:rPr b="1" lang="en-I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red</a:t>
            </a: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group we get product term—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A’C</a:t>
            </a:r>
            <a:endParaRPr/>
          </a:p>
        </p:txBody>
      </p:sp>
      <p:sp>
        <p:nvSpPr>
          <p:cNvPr id="303" name="Google Shape;303;p27"/>
          <p:cNvSpPr/>
          <p:nvPr/>
        </p:nvSpPr>
        <p:spPr>
          <a:xfrm>
            <a:off x="8044983" y="3676361"/>
            <a:ext cx="3157257" cy="1667436"/>
          </a:xfrm>
          <a:prstGeom prst="wedgeEllipseCallout">
            <a:avLst>
              <a:gd fmla="val -95793" name="adj1"/>
              <a:gd fmla="val -66532" name="adj2"/>
            </a:avLst>
          </a:prstGeom>
          <a:gradFill>
            <a:gsLst>
              <a:gs pos="0">
                <a:srgbClr val="FFDC9B"/>
              </a:gs>
              <a:gs pos="50000">
                <a:srgbClr val="FFD68D"/>
              </a:gs>
              <a:gs pos="100000">
                <a:srgbClr val="FFD478"/>
              </a:gs>
            </a:gsLst>
            <a:lin ang="5400000" scaled="0"/>
          </a:gradFill>
          <a:ln cap="flat" cmpd="sng" w="9525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</a:t>
            </a:r>
            <a:r>
              <a:rPr b="1"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b="1" lang="en-IN" sz="1800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group we get product term—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8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 2</a:t>
            </a:r>
            <a:endParaRPr/>
          </a:p>
        </p:txBody>
      </p:sp>
      <p:sp>
        <p:nvSpPr>
          <p:cNvPr id="310" name="Google Shape;310;p28"/>
          <p:cNvSpPr/>
          <p:nvPr/>
        </p:nvSpPr>
        <p:spPr>
          <a:xfrm>
            <a:off x="1169895" y="1084749"/>
            <a:ext cx="10529046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given minterms, find the </a:t>
            </a:r>
            <a:r>
              <a:rPr lang="en-I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reduced logical expression using K-Map </a:t>
            </a:r>
            <a:r>
              <a:rPr b="1" lang="en-IN" sz="24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F(P,Q,R,S)=∑(0,2,5,7,8,10,13,15)</a:t>
            </a:r>
            <a:endParaRPr/>
          </a:p>
        </p:txBody>
      </p:sp>
      <p:pic>
        <p:nvPicPr>
          <p:cNvPr descr="de2" id="311" name="Google Shape;31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600" y="1783523"/>
            <a:ext cx="4661647" cy="3871777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8"/>
          <p:cNvSpPr/>
          <p:nvPr/>
        </p:nvSpPr>
        <p:spPr>
          <a:xfrm>
            <a:off x="989759" y="3971958"/>
            <a:ext cx="3157257" cy="1667436"/>
          </a:xfrm>
          <a:prstGeom prst="wedgeEllipseCallout">
            <a:avLst>
              <a:gd fmla="val 87348" name="adj1"/>
              <a:gd fmla="val -84274" name="adj2"/>
            </a:avLst>
          </a:prstGeom>
          <a:gradFill>
            <a:gsLst>
              <a:gs pos="0">
                <a:srgbClr val="FFDC9B"/>
              </a:gs>
              <a:gs pos="50000">
                <a:srgbClr val="FFD68D"/>
              </a:gs>
              <a:gs pos="100000">
                <a:srgbClr val="FFD478"/>
              </a:gs>
            </a:gsLst>
            <a:lin ang="5400000" scaled="0"/>
          </a:gradFill>
          <a:ln cap="flat" cmpd="sng" w="9525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 </a:t>
            </a:r>
            <a:r>
              <a:rPr b="1" lang="en-I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red</a:t>
            </a: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group we get product term—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QS</a:t>
            </a:r>
            <a:endParaRPr/>
          </a:p>
        </p:txBody>
      </p:sp>
      <p:sp>
        <p:nvSpPr>
          <p:cNvPr id="313" name="Google Shape;313;p28"/>
          <p:cNvSpPr/>
          <p:nvPr/>
        </p:nvSpPr>
        <p:spPr>
          <a:xfrm>
            <a:off x="8153400" y="3504671"/>
            <a:ext cx="3157257" cy="1667436"/>
          </a:xfrm>
          <a:prstGeom prst="wedgeEllipseCallout">
            <a:avLst>
              <a:gd fmla="val -97071" name="adj1"/>
              <a:gd fmla="val -82661" name="adj2"/>
            </a:avLst>
          </a:prstGeom>
          <a:gradFill>
            <a:gsLst>
              <a:gs pos="0">
                <a:srgbClr val="FFDC9B"/>
              </a:gs>
              <a:gs pos="50000">
                <a:srgbClr val="FFD68D"/>
              </a:gs>
              <a:gs pos="100000">
                <a:srgbClr val="FFD478"/>
              </a:gs>
            </a:gsLst>
            <a:lin ang="5400000" scaled="0"/>
          </a:gradFill>
          <a:ln cap="flat" cmpd="sng" w="9525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</a:t>
            </a:r>
            <a:r>
              <a:rPr b="1"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b="1" lang="en-IN" sz="1800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group we get product term—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Q’S’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28"/>
          <p:cNvSpPr/>
          <p:nvPr/>
        </p:nvSpPr>
        <p:spPr>
          <a:xfrm>
            <a:off x="4666339" y="5639394"/>
            <a:ext cx="225734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280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F = QS+Q’S’</a:t>
            </a:r>
            <a:endParaRPr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K-map with Don’t cares</a:t>
            </a:r>
            <a:endParaRPr/>
          </a:p>
        </p:txBody>
      </p:sp>
      <p:sp>
        <p:nvSpPr>
          <p:cNvPr id="321" name="Google Shape;321;p29"/>
          <p:cNvSpPr txBox="1"/>
          <p:nvPr/>
        </p:nvSpPr>
        <p:spPr>
          <a:xfrm>
            <a:off x="1425388" y="1828800"/>
            <a:ext cx="9698131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“don’t care” condition is a combination of inputs for which the output may either ‘1’ or ‘0’.</a:t>
            </a:r>
            <a:endParaRPr/>
          </a:p>
          <a:p>
            <a:pPr indent="-285750" lvl="0" marL="28575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Hence “don’t care” conditions may either be included or excluded while grouping is made. </a:t>
            </a:r>
            <a:endParaRPr/>
          </a:p>
          <a:p>
            <a:pPr indent="-285750" lvl="0" marL="28575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usually denoted as ‘X’ in the K-Map table.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/>
          <p:nvPr>
            <p:ph type="title"/>
          </p:nvPr>
        </p:nvSpPr>
        <p:spPr>
          <a:xfrm>
            <a:off x="838200" y="503583"/>
            <a:ext cx="10515600" cy="2107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br>
              <a:rPr lang="en-IN"/>
            </a:br>
            <a:br>
              <a:rPr lang="en-IN"/>
            </a:br>
            <a:r>
              <a:rPr lang="en-IN" u="sng"/>
              <a:t>Basic Logic Gates</a:t>
            </a:r>
            <a:br>
              <a:rPr lang="en-IN"/>
            </a:br>
            <a:r>
              <a:rPr lang="en-IN"/>
              <a:t> </a:t>
            </a:r>
            <a:br>
              <a:rPr b="1" i="0" lang="en-IN">
                <a:solidFill>
                  <a:srgbClr val="40404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-IN"/>
            </a:br>
            <a:endParaRPr/>
          </a:p>
        </p:txBody>
      </p:sp>
      <p:pic>
        <p:nvPicPr>
          <p:cNvPr id="109" name="Google Shape;109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5078" y="3140445"/>
            <a:ext cx="5278398" cy="3087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8479" y="3140445"/>
            <a:ext cx="5225746" cy="308721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"/>
          <p:cNvSpPr/>
          <p:nvPr/>
        </p:nvSpPr>
        <p:spPr>
          <a:xfrm>
            <a:off x="7646504" y="2287512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i="0" lang="en-IN" sz="1800" u="none" cap="none" strike="noStrike">
                <a:solidFill>
                  <a:srgbClr val="40404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en-IN" sz="18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The Logic OR Gate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3"/>
          <p:cNvSpPr/>
          <p:nvPr/>
        </p:nvSpPr>
        <p:spPr>
          <a:xfrm>
            <a:off x="2089200" y="2564511"/>
            <a:ext cx="24074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The Logic AND Gate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0"/>
          <p:cNvSpPr txBox="1"/>
          <p:nvPr>
            <p:ph type="ctrTitle"/>
          </p:nvPr>
        </p:nvSpPr>
        <p:spPr>
          <a:xfrm>
            <a:off x="1979519" y="321796"/>
            <a:ext cx="9144000" cy="800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Times New Roman"/>
              <a:buNone/>
            </a:pPr>
            <a:r>
              <a:rPr b="1" lang="en-I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 3</a:t>
            </a:r>
            <a:endParaRPr/>
          </a:p>
        </p:txBody>
      </p:sp>
      <p:sp>
        <p:nvSpPr>
          <p:cNvPr id="328" name="Google Shape;328;p30"/>
          <p:cNvSpPr/>
          <p:nvPr/>
        </p:nvSpPr>
        <p:spPr>
          <a:xfrm>
            <a:off x="1169895" y="1084749"/>
            <a:ext cx="10529046" cy="143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given </a:t>
            </a:r>
            <a:r>
              <a:rPr lang="en-I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min</a:t>
            </a:r>
            <a:r>
              <a:rPr b="0" i="0" lang="en-I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terms, find the </a:t>
            </a:r>
            <a:r>
              <a:rPr lang="en-I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reduced logical expression using K-Map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240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Z= ∑</a:t>
            </a:r>
            <a:r>
              <a:rPr b="1" baseline="-25000" i="0" lang="en-IN" sz="240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A,B,C</a:t>
            </a:r>
            <a:r>
              <a:rPr b="1" i="0" lang="en-IN" sz="240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(7, 8, 9) + ∑</a:t>
            </a:r>
            <a:r>
              <a:rPr b="1" baseline="-25000" lang="en-IN" sz="240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b="1" i="0" lang="en-IN" sz="240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(10, 11, 12, 13, 14, 15)</a:t>
            </a:r>
            <a:endParaRPr b="1" sz="24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30"/>
          <p:cNvSpPr/>
          <p:nvPr/>
        </p:nvSpPr>
        <p:spPr>
          <a:xfrm>
            <a:off x="3835803" y="5153917"/>
            <a:ext cx="6671955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r>
              <a:rPr b="1" i="0" lang="en-IN" sz="2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</a:t>
            </a:r>
            <a:r>
              <a:rPr b="1" lang="en-IN" sz="2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AB’C’+A’BCD    (without don’t cares)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Noto Sans Symbols"/>
              <a:buChar char="✔"/>
            </a:pPr>
            <a:r>
              <a:rPr b="1" lang="en-IN" sz="2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r>
              <a:rPr b="1" i="0" lang="en-IN" sz="2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</a:t>
            </a:r>
            <a:r>
              <a:rPr b="1" lang="en-IN" sz="2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A+BCD    (with don’t cares)</a:t>
            </a:r>
            <a:endParaRPr sz="2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0" name="Google Shape;33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39962" y="2131838"/>
            <a:ext cx="4319167" cy="3022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/>
          <p:nvPr>
            <p:ph type="title"/>
          </p:nvPr>
        </p:nvSpPr>
        <p:spPr>
          <a:xfrm>
            <a:off x="1026736" y="1659117"/>
            <a:ext cx="10515600" cy="27243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 sz="4400"/>
              <a:t>Quine-McCluskey Method</a:t>
            </a:r>
            <a:r>
              <a:rPr lang="en-IN"/>
              <a:t> (Tabulation Method) 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2"/>
          <p:cNvSpPr txBox="1"/>
          <p:nvPr>
            <p:ph idx="1" type="body"/>
          </p:nvPr>
        </p:nvSpPr>
        <p:spPr>
          <a:xfrm>
            <a:off x="838200" y="556181"/>
            <a:ext cx="10515600" cy="56207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IN" sz="3200"/>
              <a:t>A systematic simplification procedure to reduce a minterm expansion to a minimum sum of products.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IN" sz="3200"/>
              <a:t>Use XY + XY’ = X to eliminate as many as literals as possible.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IN" sz="3200"/>
              <a:t>The resulting terms = prime implicants.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IN" sz="3200"/>
              <a:t>Use a prime implicant chart to select a minimum set of prime implicants.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n-IN">
                <a:solidFill>
                  <a:srgbClr val="FF0000"/>
                </a:solidFill>
              </a:rPr>
              <a:t>Determination of Prime Implicants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46" name="Google Shape;346;p3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√"/>
            </a:pPr>
            <a:r>
              <a:rPr lang="en-IN" sz="2800"/>
              <a:t>Eliminate literals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IN" sz="2800"/>
              <a:t>	Two terms can be combined if they differ in exactly one variable.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/>
              <a:t>AB’CD’ + AB’CD = AB’C</a:t>
            </a:r>
            <a:endParaRPr sz="2400" u="sng"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 u="sng"/>
              <a:t>1 0  1</a:t>
            </a:r>
            <a:r>
              <a:rPr lang="en-IN" sz="2400"/>
              <a:t> 0   + </a:t>
            </a:r>
            <a:r>
              <a:rPr lang="en-IN" sz="2400" u="sng"/>
              <a:t>1 0 1</a:t>
            </a:r>
            <a:r>
              <a:rPr lang="en-IN" sz="2400"/>
              <a:t> 1  =  </a:t>
            </a:r>
            <a:r>
              <a:rPr lang="en-IN" sz="2400" u="sng"/>
              <a:t>1 0 1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/>
              <a:t>   X    Y        X   Y’        X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/>
              <a:t>A’BC’D + A’BCD’ (won’t combine)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/>
              <a:t>0  1 0 1   + 0  1 1 0 (check # of 1’s)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/>
              <a:t>We need to compare and combine whenever possible.  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n-IN">
                <a:solidFill>
                  <a:srgbClr val="FF0000"/>
                </a:solidFill>
              </a:rPr>
              <a:t>Sorting to Reduce Comparisons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52" name="Google Shape;352;p3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√"/>
            </a:pPr>
            <a:r>
              <a:rPr lang="en-IN"/>
              <a:t>Sort into groups according to the number of 1’s.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IN"/>
              <a:t> </a:t>
            </a:r>
            <a:r>
              <a:rPr lang="en-IN">
                <a:solidFill>
                  <a:schemeClr val="accent2"/>
                </a:solidFill>
              </a:rPr>
              <a:t>F(a,b,c.d) = Σm(0,1,2,5,6,7,8,9,10,14)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 sz="2800"/>
              <a:t>No need for comparisons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 sz="2800"/>
              <a:t>(1) Terms in nonadjacent group 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 sz="2800"/>
              <a:t>(2) Terms in the same group</a:t>
            </a:r>
            <a:endParaRPr/>
          </a:p>
        </p:txBody>
      </p:sp>
      <p:pic>
        <p:nvPicPr>
          <p:cNvPr id="353" name="Google Shape;35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26725" y="1762125"/>
            <a:ext cx="3491551" cy="4155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n-IN" sz="4400">
                <a:solidFill>
                  <a:srgbClr val="FF0000"/>
                </a:solidFill>
              </a:rPr>
              <a:t>Comparison of adjacent groups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59" name="Google Shape;359;p35"/>
          <p:cNvSpPr txBox="1"/>
          <p:nvPr>
            <p:ph idx="2" type="body"/>
          </p:nvPr>
        </p:nvSpPr>
        <p:spPr>
          <a:xfrm>
            <a:off x="736093" y="1690687"/>
            <a:ext cx="5174513" cy="44650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3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N" sz="2800"/>
              <a:t>Use X + X = X repeatedly between adjacent groups</a:t>
            </a:r>
            <a:endParaRPr/>
          </a:p>
          <a:p>
            <a:pPr indent="0" lvl="3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N" sz="2800"/>
              <a:t>Those combined are checked off.</a:t>
            </a:r>
            <a:endParaRPr/>
          </a:p>
          <a:p>
            <a:pPr indent="0" lvl="3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N" sz="2800"/>
              <a:t>Combine terms that have the same dashes and differ one in the number of 1’s. (for column II and column III)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60" name="Google Shape;360;p35"/>
          <p:cNvPicPr preferRelativeResize="0"/>
          <p:nvPr>
            <p:ph idx="4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2200" y="1681163"/>
            <a:ext cx="5366208" cy="4681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n-IN">
                <a:solidFill>
                  <a:srgbClr val="FF0000"/>
                </a:solidFill>
              </a:rPr>
              <a:t>Prime Implicants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66" name="Google Shape;366;p3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/>
              <a:t>The terms that have not been checked off are called prime implicants.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 "/>
            </a:pPr>
            <a:r>
              <a:rPr lang="en-IN"/>
              <a:t>f = 0-01 + 01-1+011- + -00-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 "/>
            </a:pPr>
            <a:r>
              <a:rPr lang="en-IN"/>
              <a:t>      + -0-0 + --10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 "/>
            </a:pPr>
            <a:r>
              <a:rPr lang="en-IN"/>
              <a:t>   = </a:t>
            </a:r>
            <a:r>
              <a:rPr lang="en-IN" u="sng"/>
              <a:t>a’c’d</a:t>
            </a:r>
            <a:r>
              <a:rPr lang="en-IN"/>
              <a:t> + a’bd + </a:t>
            </a:r>
            <a:r>
              <a:rPr lang="en-IN" u="sng"/>
              <a:t>a’bc</a:t>
            </a:r>
            <a:r>
              <a:rPr lang="en-IN"/>
              <a:t> + b’c’ +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 "/>
            </a:pPr>
            <a:r>
              <a:rPr lang="en-IN"/>
              <a:t>      </a:t>
            </a:r>
            <a:r>
              <a:rPr lang="en-IN" u="sng"/>
              <a:t>b’d’</a:t>
            </a:r>
            <a:r>
              <a:rPr lang="en-IN"/>
              <a:t> + cd’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67" name="Google Shape;367;p3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 sz="2800"/>
              <a:t>Each term has a minimum number of literals, but minimum SOP for f: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 "/>
            </a:pPr>
            <a:r>
              <a:rPr lang="en-IN"/>
              <a:t>f = a’bd + b’c’ + cd’ 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Char char=" "/>
            </a:pPr>
            <a:r>
              <a:rPr lang="en-IN" sz="3600"/>
              <a:t>(a’bd, cd’ =&gt; a’bc)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Char char=" "/>
            </a:pPr>
            <a:r>
              <a:rPr lang="en-IN" sz="3600"/>
              <a:t>(a’bd, b’c’ =&gt; a’c’d)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Char char=" "/>
            </a:pPr>
            <a:r>
              <a:rPr lang="en-IN" sz="3600"/>
              <a:t>(b’c’, cd’ =&gt; b’d’)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7"/>
          <p:cNvSpPr txBox="1"/>
          <p:nvPr>
            <p:ph type="title"/>
          </p:nvPr>
        </p:nvSpPr>
        <p:spPr>
          <a:xfrm>
            <a:off x="839788" y="365126"/>
            <a:ext cx="10515600" cy="9640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n-IN">
                <a:solidFill>
                  <a:srgbClr val="FF0000"/>
                </a:solidFill>
              </a:rPr>
              <a:t>Definition of Implicant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73" name="Google Shape;373;p37"/>
          <p:cNvSpPr txBox="1"/>
          <p:nvPr>
            <p:ph idx="2" type="body"/>
          </p:nvPr>
        </p:nvSpPr>
        <p:spPr>
          <a:xfrm>
            <a:off x="839788" y="1329180"/>
            <a:ext cx="5157787" cy="48604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/>
              <a:t>Definition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/>
              <a:t>Given a function of F of n variables, a product term P is an implicant of F iff for every combination of values of the n variables for which P = 1, F is also equal to 1.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/>
              <a:t>Every minterm of F is an implicant of F.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/>
              <a:t>Any term formed by combining two or more minterms is an implicant.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/>
              <a:t>If F is written in SOP form, every product term is an implicant.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74" name="Google Shape;374;p37"/>
          <p:cNvSpPr txBox="1"/>
          <p:nvPr>
            <p:ph idx="4" type="body"/>
          </p:nvPr>
        </p:nvSpPr>
        <p:spPr>
          <a:xfrm>
            <a:off x="6172200" y="1329180"/>
            <a:ext cx="5183188" cy="48604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/>
              <a:t>Example: f(a,b,c) = a’b’c’ + ab’c’ + ab’c + abc = b’c’ + ac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/>
              <a:t>If a’b’c’ = 1, then F = 1, if ac = 1, then F = 1. a’b’c’ and ac are implicants.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/>
              <a:t>If bc = 1, (but a = 0), F = 0, so bc is not an implicant of F.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n-IN" sz="4400">
                <a:solidFill>
                  <a:srgbClr val="FF0000"/>
                </a:solidFill>
              </a:rPr>
              <a:t>Definition of Prime Implicant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80" name="Google Shape;380;p38"/>
          <p:cNvSpPr txBox="1"/>
          <p:nvPr>
            <p:ph idx="2" type="body"/>
          </p:nvPr>
        </p:nvSpPr>
        <p:spPr>
          <a:xfrm>
            <a:off x="839788" y="1545996"/>
            <a:ext cx="5157787" cy="46436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/>
              <a:t>Definition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/>
              <a:t>A prime implicant of a function F is a product term implicant which is no longer an implicant if any literal is deleted from it.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/>
              <a:t>Example: </a:t>
            </a:r>
            <a:r>
              <a:rPr lang="en-IN">
                <a:solidFill>
                  <a:schemeClr val="accent2"/>
                </a:solidFill>
              </a:rPr>
              <a:t>f(a,b,c) = a’b’c’ + ab’c’ + ab’c + abc = b’c’ + ac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/>
              <a:t>Implicant </a:t>
            </a:r>
            <a:r>
              <a:rPr lang="en-IN">
                <a:solidFill>
                  <a:schemeClr val="accent2"/>
                </a:solidFill>
              </a:rPr>
              <a:t>a’b’c’</a:t>
            </a:r>
            <a:r>
              <a:rPr lang="en-IN"/>
              <a:t> is not a prime implicant. Why? If a’ is deleted, b’c’ is still an implicant of F.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</a:pPr>
            <a:r>
              <a:rPr lang="en-IN">
                <a:solidFill>
                  <a:schemeClr val="accent2"/>
                </a:solidFill>
              </a:rPr>
              <a:t>b’c’</a:t>
            </a:r>
            <a:r>
              <a:rPr lang="en-IN"/>
              <a:t> and </a:t>
            </a:r>
            <a:r>
              <a:rPr lang="en-IN">
                <a:solidFill>
                  <a:schemeClr val="accent2"/>
                </a:solidFill>
              </a:rPr>
              <a:t>ac</a:t>
            </a:r>
            <a:r>
              <a:rPr lang="en-IN"/>
              <a:t> are prime implicants.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81" name="Google Shape;381;p38"/>
          <p:cNvSpPr txBox="1"/>
          <p:nvPr>
            <p:ph idx="4" type="body"/>
          </p:nvPr>
        </p:nvSpPr>
        <p:spPr>
          <a:xfrm>
            <a:off x="6172200" y="1690688"/>
            <a:ext cx="5183188" cy="4498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/>
              <a:t>Each prime implicant of a function has a minimum number of literals that no more literals can be eliminated from it or by combining it with other terms.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n-IN">
                <a:solidFill>
                  <a:srgbClr val="FF0000"/>
                </a:solidFill>
              </a:rPr>
              <a:t>Quine McClusky Procedure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87" name="Google Shape;387;p3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/>
              <a:t>QM procedure: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/>
              <a:t>Find all product term implicants of a function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/>
              <a:t>Combine non-prime implicants.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/>
              <a:t>Remaining terms are prime implicants.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/>
              <a:t>A minimum SOP expression consists of a sum of some (not necessarily all) of the prime implicants of that function.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 sz="2000"/>
              <a:t>We need to select a minimum set of prime implicants.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/>
              <a:t>If an SOP expression contains a term which is not a prime implicant, the SOP cannot be minimum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1" y="1903020"/>
            <a:ext cx="5404828" cy="2908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4113" y="1903020"/>
            <a:ext cx="5036960" cy="284653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4"/>
          <p:cNvSpPr/>
          <p:nvPr/>
        </p:nvSpPr>
        <p:spPr>
          <a:xfrm>
            <a:off x="2089200" y="1411572"/>
            <a:ext cx="240322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The Logic NOT Gate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7363565" y="1411572"/>
            <a:ext cx="258275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The Logic NAND Gate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n-IN" sz="4400">
                <a:solidFill>
                  <a:srgbClr val="FF0000"/>
                </a:solidFill>
              </a:rPr>
              <a:t>Prime Implicant Chart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93" name="Google Shape;393;p40"/>
          <p:cNvSpPr txBox="1"/>
          <p:nvPr>
            <p:ph idx="2" type="body"/>
          </p:nvPr>
        </p:nvSpPr>
        <p:spPr>
          <a:xfrm>
            <a:off x="839788" y="1564849"/>
            <a:ext cx="5157787" cy="46248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/>
              <a:t>Chart layout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IN" sz="1600"/>
              <a:t>Top row lists minterms of the function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IN" sz="1600"/>
              <a:t>All prime implicants are listed on the left side.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IN" sz="1600"/>
              <a:t>Place x into the chart according to the minterms that form the corresponding prime implicant.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/>
              <a:t>Essential prime implicant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IN" sz="1600"/>
              <a:t>If a minterm is covered only by one prime implicant, that prime implicant is called essential prime implicant. (9 &amp; 14).</a:t>
            </a:r>
            <a:endParaRPr/>
          </a:p>
          <a:p>
            <a:pPr indent="-228600" lvl="4" marL="2057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IN" sz="1600"/>
              <a:t>Essential prime implicant must be included in the minimum sum of the function.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94" name="Google Shape;394;p40"/>
          <p:cNvPicPr preferRelativeResize="0"/>
          <p:nvPr>
            <p:ph idx="4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4426" y="2658359"/>
            <a:ext cx="5183187" cy="3412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71762" y="1014412"/>
            <a:ext cx="7188675" cy="5069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6359" y="468443"/>
            <a:ext cx="7592359" cy="3314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96359" y="3987980"/>
            <a:ext cx="7356688" cy="829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3"/>
          <p:cNvSpPr txBox="1"/>
          <p:nvPr>
            <p:ph type="title"/>
          </p:nvPr>
        </p:nvSpPr>
        <p:spPr>
          <a:xfrm>
            <a:off x="838200" y="365125"/>
            <a:ext cx="10515600" cy="6906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None/>
            </a:pPr>
            <a:br>
              <a:rPr lang="en-IN" sz="3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IN" sz="3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F(A,B,C,D) = Σm(2,6,8,9,10,1,14,15)</a:t>
            </a:r>
            <a:br>
              <a:rPr lang="en-IN" sz="3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200">
              <a:solidFill>
                <a:srgbClr val="FF0000"/>
              </a:solidFill>
            </a:endParaRPr>
          </a:p>
        </p:txBody>
      </p:sp>
      <p:graphicFrame>
        <p:nvGraphicFramePr>
          <p:cNvPr id="411" name="Google Shape;411;p43"/>
          <p:cNvGraphicFramePr/>
          <p:nvPr/>
        </p:nvGraphicFramePr>
        <p:xfrm>
          <a:off x="362102" y="1253766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{77FF40BC-B240-450F-A024-44FC3AB4B72E}</a:tableStyleId>
              </a:tblPr>
              <a:tblGrid>
                <a:gridCol w="1547850"/>
                <a:gridCol w="1500700"/>
                <a:gridCol w="671325"/>
                <a:gridCol w="671325"/>
                <a:gridCol w="671325"/>
                <a:gridCol w="671325"/>
              </a:tblGrid>
              <a:tr h="438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Group Name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Min terms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W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X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Y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Z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38800">
                <a:tc row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GA1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2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3880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8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38800">
                <a:tc rowSpan="3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GA2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6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7090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9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3880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38800">
                <a:tc row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GA3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3880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14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38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GA4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15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</a:tbl>
          </a:graphicData>
        </a:graphic>
      </p:graphicFrame>
      <p:graphicFrame>
        <p:nvGraphicFramePr>
          <p:cNvPr id="412" name="Google Shape;412;p43"/>
          <p:cNvGraphicFramePr/>
          <p:nvPr/>
        </p:nvGraphicFramePr>
        <p:xfrm>
          <a:off x="6113628" y="1253767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{77FF40BC-B240-450F-A024-44FC3AB4B72E}</a:tableStyleId>
              </a:tblPr>
              <a:tblGrid>
                <a:gridCol w="1522900"/>
                <a:gridCol w="1476525"/>
                <a:gridCol w="759575"/>
                <a:gridCol w="638600"/>
                <a:gridCol w="629200"/>
                <a:gridCol w="614800"/>
              </a:tblGrid>
              <a:tr h="314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Group Name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Min terms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W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X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Y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Z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375700">
                <a:tc row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GB1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2,6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5600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2,10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4925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8,9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3885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8,10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308275">
                <a:tc row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GB2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6,14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3082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9,11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3082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10,11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3082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10,14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375700">
                <a:tc row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GB3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11,15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3885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14,15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7" name="Google Shape;417;p44"/>
          <p:cNvGraphicFramePr/>
          <p:nvPr/>
        </p:nvGraphicFramePr>
        <p:xfrm>
          <a:off x="2691549" y="112046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{77FF40BC-B240-450F-A024-44FC3AB4B72E}</a:tableStyleId>
              </a:tblPr>
              <a:tblGrid>
                <a:gridCol w="1450500"/>
                <a:gridCol w="1450500"/>
                <a:gridCol w="1099975"/>
                <a:gridCol w="1099975"/>
                <a:gridCol w="1099975"/>
                <a:gridCol w="1099975"/>
              </a:tblGrid>
              <a:tr h="463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Group Name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Min terms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W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X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Y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Z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63425">
                <a:tc row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GB1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2,6,10,14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634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2,10,6,14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634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8,9,10,11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634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8,10,9,11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63425">
                <a:tc row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GB2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10,11,14,15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4634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10,14,11,15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</a:tbl>
          </a:graphicData>
        </a:graphic>
      </p:graphicFrame>
      <p:graphicFrame>
        <p:nvGraphicFramePr>
          <p:cNvPr id="418" name="Google Shape;418;p44"/>
          <p:cNvGraphicFramePr/>
          <p:nvPr/>
        </p:nvGraphicFramePr>
        <p:xfrm>
          <a:off x="2691550" y="3502057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{77FF40BC-B240-450F-A024-44FC3AB4B72E}</a:tableStyleId>
              </a:tblPr>
              <a:tblGrid>
                <a:gridCol w="1396125"/>
                <a:gridCol w="1396125"/>
                <a:gridCol w="1083275"/>
                <a:gridCol w="1083275"/>
                <a:gridCol w="1083275"/>
                <a:gridCol w="1324750"/>
              </a:tblGrid>
              <a:tr h="6917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Group Name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Min terms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W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X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Y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Z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6917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GC1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2,6,10,14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 u="none" cap="none" strike="noStrike"/>
                        <a:t>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691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8,9,10,11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0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-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-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6917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GC2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10,11,14,15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-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-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3" name="Google Shape;423;p45"/>
          <p:cNvGraphicFramePr/>
          <p:nvPr/>
        </p:nvGraphicFramePr>
        <p:xfrm>
          <a:off x="2625558" y="685118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{77FF40BC-B240-450F-A024-44FC3AB4B72E}</a:tableStyleId>
              </a:tblPr>
              <a:tblGrid>
                <a:gridCol w="1987900"/>
                <a:gridCol w="581625"/>
                <a:gridCol w="581625"/>
                <a:gridCol w="581625"/>
                <a:gridCol w="581625"/>
                <a:gridCol w="581625"/>
                <a:gridCol w="581625"/>
                <a:gridCol w="581625"/>
                <a:gridCol w="581625"/>
              </a:tblGrid>
              <a:tr h="986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Min terms / Prime Implicants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8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9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10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639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YZ’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639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WX’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  <a:tr h="639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WY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50"/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6200" marB="76200" marR="76200" marL="76200"/>
                </a:tc>
              </a:tr>
            </a:tbl>
          </a:graphicData>
        </a:graphic>
      </p:graphicFrame>
      <p:sp>
        <p:nvSpPr>
          <p:cNvPr id="424" name="Google Shape;424;p45"/>
          <p:cNvSpPr txBox="1"/>
          <p:nvPr/>
        </p:nvSpPr>
        <p:spPr>
          <a:xfrm>
            <a:off x="2726704" y="4080254"/>
            <a:ext cx="6094428" cy="323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30480" marR="3048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f(W,X,Y,Z) = YZ’ + WX’ + WY.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6"/>
          <p:cNvSpPr txBox="1"/>
          <p:nvPr>
            <p:ph type="title"/>
          </p:nvPr>
        </p:nvSpPr>
        <p:spPr>
          <a:xfrm>
            <a:off x="838200" y="365125"/>
            <a:ext cx="10515600" cy="5304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1800">
                <a:latin typeface="Calibri"/>
                <a:ea typeface="Calibri"/>
                <a:cs typeface="Calibri"/>
                <a:sym typeface="Calibri"/>
              </a:rPr>
              <a:t>F(A,B,C,D) = Σm(0,1,3,7,8,9,11,15)</a:t>
            </a:r>
            <a:endParaRPr/>
          </a:p>
        </p:txBody>
      </p:sp>
      <p:pic>
        <p:nvPicPr>
          <p:cNvPr descr="Quine Mccluskey Method" id="430" name="Google Shape;43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0162" y="1198790"/>
            <a:ext cx="8915210" cy="372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uine Mccluskey Method" id="435" name="Google Shape;43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9110" y="1164259"/>
            <a:ext cx="7933242" cy="3511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uine Mccluskey Method" id="440" name="Google Shape;44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93649" y="793750"/>
            <a:ext cx="5458521" cy="2990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quine mcclusky method 4" id="441" name="Google Shape;441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39326" y="3783843"/>
            <a:ext cx="5422094" cy="2354300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48"/>
          <p:cNvSpPr/>
          <p:nvPr/>
        </p:nvSpPr>
        <p:spPr>
          <a:xfrm>
            <a:off x="3393649" y="336550"/>
            <a:ext cx="7014947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48"/>
          <p:cNvSpPr/>
          <p:nvPr/>
        </p:nvSpPr>
        <p:spPr>
          <a:xfrm>
            <a:off x="3850849" y="2263775"/>
            <a:ext cx="7014947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48"/>
          <p:cNvSpPr/>
          <p:nvPr/>
        </p:nvSpPr>
        <p:spPr>
          <a:xfrm>
            <a:off x="9220518" y="2993009"/>
            <a:ext cx="7014947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None/>
            </a:pPr>
            <a:r>
              <a:rPr b="0" i="0" lang="en-IN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(B’C’+CD).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br>
              <a:rPr lang="en-IN" sz="1800">
                <a:latin typeface="Calibri"/>
                <a:ea typeface="Calibri"/>
                <a:cs typeface="Calibri"/>
                <a:sym typeface="Calibri"/>
              </a:rPr>
            </a:br>
            <a:r>
              <a:rPr lang="en-IN" sz="1800">
                <a:latin typeface="Calibri"/>
                <a:ea typeface="Calibri"/>
                <a:cs typeface="Calibri"/>
                <a:sym typeface="Calibri"/>
              </a:rPr>
              <a:t>F(w,x,y,z) = Σm(0,4,5,7,8,11,12,15)</a:t>
            </a:r>
            <a:br>
              <a:rPr lang="en-IN" sz="1800">
                <a:latin typeface="Calibri"/>
                <a:ea typeface="Calibri"/>
                <a:cs typeface="Calibri"/>
                <a:sym typeface="Calibri"/>
              </a:rPr>
            </a:br>
            <a:endParaRPr/>
          </a:p>
        </p:txBody>
      </p:sp>
      <p:pic>
        <p:nvPicPr>
          <p:cNvPr id="450" name="Google Shape;450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7081" y="1154830"/>
            <a:ext cx="5993144" cy="54439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3625" y="2578114"/>
            <a:ext cx="5029154" cy="2991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86990" y="2578114"/>
            <a:ext cx="5180078" cy="29978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5"/>
          <p:cNvSpPr/>
          <p:nvPr/>
        </p:nvSpPr>
        <p:spPr>
          <a:xfrm>
            <a:off x="1824156" y="2208782"/>
            <a:ext cx="242887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The Logic NOR Gate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7371234" y="2204451"/>
            <a:ext cx="256993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The Logic EXOR Gate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0"/>
          <p:cNvSpPr/>
          <p:nvPr/>
        </p:nvSpPr>
        <p:spPr>
          <a:xfrm>
            <a:off x="2941163" y="134035"/>
            <a:ext cx="4346062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I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f(a,b,c,d) = Σm(0,1,2,3,9,10) + Σd(4,5,6)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6" name="Google Shape;456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1838" y="573932"/>
            <a:ext cx="5730875" cy="78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077" y="1445706"/>
            <a:ext cx="9937605" cy="5190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Google Shape;462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0001" y="202726"/>
            <a:ext cx="7970312" cy="62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4841" y="142515"/>
            <a:ext cx="7689098" cy="1887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01587" y="2030179"/>
            <a:ext cx="8169995" cy="4839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34462" y="486971"/>
            <a:ext cx="6140200" cy="5583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2600" y="1228535"/>
            <a:ext cx="8116738" cy="479519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6"/>
          <p:cNvSpPr/>
          <p:nvPr/>
        </p:nvSpPr>
        <p:spPr>
          <a:xfrm>
            <a:off x="4408330" y="859203"/>
            <a:ext cx="273664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The Logic XNOR Gate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"/>
          <p:cNvSpPr txBox="1"/>
          <p:nvPr>
            <p:ph type="title"/>
          </p:nvPr>
        </p:nvSpPr>
        <p:spPr>
          <a:xfrm>
            <a:off x="2239617" y="622644"/>
            <a:ext cx="911418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Consolidation of Logic Gates</a:t>
            </a:r>
            <a:endParaRPr/>
          </a:p>
        </p:txBody>
      </p:sp>
      <p:pic>
        <p:nvPicPr>
          <p:cNvPr id="142" name="Google Shape;142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2054225"/>
            <a:ext cx="6134100" cy="31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19925" y="1948207"/>
            <a:ext cx="4333875" cy="443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82075" y="288767"/>
            <a:ext cx="6007402" cy="6280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Boolean Rules and Laws</a:t>
            </a:r>
            <a:endParaRPr/>
          </a:p>
        </p:txBody>
      </p:sp>
      <p:pic>
        <p:nvPicPr>
          <p:cNvPr id="155" name="Google Shape;155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41049" y="1825625"/>
            <a:ext cx="7309901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2020-07-14T12:08:12Z</dcterms:created>
  <dc:creator>Thamizh thentral T M</dc:creator>
</cp:coreProperties>
</file>